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7" r:id="rId5"/>
    <p:sldId id="269" r:id="rId6"/>
    <p:sldId id="258" r:id="rId7"/>
    <p:sldId id="280" r:id="rId8"/>
    <p:sldId id="279" r:id="rId9"/>
    <p:sldId id="277" r:id="rId10"/>
    <p:sldId id="282" r:id="rId11"/>
    <p:sldId id="283" r:id="rId12"/>
    <p:sldId id="270" r:id="rId13"/>
    <p:sldId id="285" r:id="rId14"/>
    <p:sldId id="284" r:id="rId15"/>
    <p:sldId id="268" r:id="rId16"/>
    <p:sldId id="286" r:id="rId17"/>
    <p:sldId id="275" r:id="rId18"/>
    <p:sldId id="276" r:id="rId19"/>
    <p:sldId id="278" r:id="rId20"/>
    <p:sldId id="266" r:id="rId21"/>
    <p:sldId id="271" r:id="rId22"/>
    <p:sldId id="272" r:id="rId23"/>
    <p:sldId id="273" r:id="rId24"/>
    <p:sldId id="2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0" autoAdjust="0"/>
    <p:restoredTop sz="88024" autoAdjust="0"/>
  </p:normalViewPr>
  <p:slideViewPr>
    <p:cSldViewPr snapToGrid="0" showGuides="1">
      <p:cViewPr>
        <p:scale>
          <a:sx n="120" d="100"/>
          <a:sy n="120" d="100"/>
        </p:scale>
        <p:origin x="144" y="-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2/2/20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8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1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97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138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63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2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49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6885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64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8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75D8642-725F-FF43-BFBA-11B121F95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8EE0EAEC-2901-6C42-B4ED-D0E9C158C45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945887" y="414844"/>
            <a:ext cx="3153763" cy="25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A1051692-448E-274B-9809-C7C13F6050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035026" y="-114017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A01A8C0-0E6F-5A41-968B-CB582F969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0076781" y="-82549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90E7898-8521-7E4F-9820-538B958CA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7529D24-0CA1-F247-AAD1-4C696164BA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D8E31CB0-1A20-6649-AD82-2AB32B16F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1E1027D7-A72F-8A46-8A86-F5B419E49D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7EF712B-03E4-9849-A4E2-CFE9F9B473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C8296D6-AFFF-4848-AF57-B8969F700E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3595285-BD64-E549-9B51-EC0D787B4A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0099047" y="-91357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-6350" y="168552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noProof="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5CE696-2A5E-1841-8508-C73E4B321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11AF40F-49FD-0842-995A-47B550F41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17243BB-D4C3-7144-A611-F96195B14D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83865B44-91C5-3040-81F5-404F7105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DF59EF24-8DA7-B740-B096-1E19B4BCA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274C99B-EB77-304A-B723-6C416EEA54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2256287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5258313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8273986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2460715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5462741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8478414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05785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07811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23484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 noProof="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826601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826601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828627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828627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7844300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844300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C9910679-C4D6-F349-B7AE-4F0CB3A3AF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2" y="5742690"/>
            <a:ext cx="1828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2/2/20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3.tiff"/><Relationship Id="rId18" Type="http://schemas.openxmlformats.org/officeDocument/2006/relationships/image" Target="../media/image2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12" Type="http://schemas.openxmlformats.org/officeDocument/2006/relationships/image" Target="../media/image22.tiff"/><Relationship Id="rId17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tiff"/><Relationship Id="rId11" Type="http://schemas.openxmlformats.org/officeDocument/2006/relationships/image" Target="../media/image21.tiff"/><Relationship Id="rId5" Type="http://schemas.openxmlformats.org/officeDocument/2006/relationships/image" Target="../media/image15.tiff"/><Relationship Id="rId15" Type="http://schemas.openxmlformats.org/officeDocument/2006/relationships/image" Target="../media/image25.tiff"/><Relationship Id="rId10" Type="http://schemas.openxmlformats.org/officeDocument/2006/relationships/image" Target="../media/image20.tiff"/><Relationship Id="rId19" Type="http://schemas.openxmlformats.org/officeDocument/2006/relationships/image" Target="../media/image29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Relationship Id="rId14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Smart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Driving Efficiency And Profits With Machine Learning</a:t>
            </a:r>
          </a:p>
          <a:p>
            <a:r>
              <a:rPr lang="en-US" cap="none" dirty="0"/>
              <a:t>February 4</a:t>
            </a:r>
            <a:r>
              <a:rPr lang="en-US" cap="none" baseline="30000" dirty="0"/>
              <a:t>th</a:t>
            </a:r>
            <a:r>
              <a:rPr lang="en-US" cap="none" dirty="0"/>
              <a:t>, 2020</a:t>
            </a:r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5458" t="6831" r="15458" b="-6831"/>
          <a:stretch/>
        </p:blipFill>
        <p:spPr>
          <a:xfrm>
            <a:off x="5455212" y="1802677"/>
            <a:ext cx="4884848" cy="32565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86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884648" y="367245"/>
            <a:ext cx="6307353" cy="50458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1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993041" y="2547108"/>
            <a:ext cx="6206400" cy="4034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Credit Card Data Set From </a:t>
            </a:r>
            <a:r>
              <a:rPr lang="en-US" sz="1800" dirty="0" err="1"/>
              <a:t>Kaggle.com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455212" y="1477021"/>
            <a:ext cx="4884847" cy="39078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4B395-681A-254C-AD91-FDAA9E2D9BC9}"/>
              </a:ext>
            </a:extLst>
          </p:cNvPr>
          <p:cNvSpPr txBox="1"/>
          <p:nvPr/>
        </p:nvSpPr>
        <p:spPr>
          <a:xfrm rot="16200000">
            <a:off x="5002551" y="3328834"/>
            <a:ext cx="2764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Cluster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DC23A-0482-3040-81D8-533AD93DBD6E}"/>
              </a:ext>
            </a:extLst>
          </p:cNvPr>
          <p:cNvSpPr txBox="1"/>
          <p:nvPr/>
        </p:nvSpPr>
        <p:spPr>
          <a:xfrm rot="16200000">
            <a:off x="5854944" y="3553887"/>
            <a:ext cx="2321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Cluster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4740B-7CD2-114A-A9B2-2AB0F3EF0A87}"/>
              </a:ext>
            </a:extLst>
          </p:cNvPr>
          <p:cNvSpPr txBox="1"/>
          <p:nvPr/>
        </p:nvSpPr>
        <p:spPr>
          <a:xfrm rot="16200000">
            <a:off x="6779990" y="3862231"/>
            <a:ext cx="1704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Cluster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20B20-7EAC-EA47-A4A7-639471D55EFF}"/>
              </a:ext>
            </a:extLst>
          </p:cNvPr>
          <p:cNvSpPr txBox="1"/>
          <p:nvPr/>
        </p:nvSpPr>
        <p:spPr>
          <a:xfrm rot="16200000">
            <a:off x="7539352" y="3983616"/>
            <a:ext cx="1447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Cluster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2458F-0798-A14A-ACE7-B375373AEE10}"/>
              </a:ext>
            </a:extLst>
          </p:cNvPr>
          <p:cNvSpPr txBox="1"/>
          <p:nvPr/>
        </p:nvSpPr>
        <p:spPr>
          <a:xfrm rot="16200000">
            <a:off x="8233136" y="4050069"/>
            <a:ext cx="1314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Cluster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07E9C-3FE4-9E4B-8420-5083F253653A}"/>
              </a:ext>
            </a:extLst>
          </p:cNvPr>
          <p:cNvSpPr txBox="1"/>
          <p:nvPr/>
        </p:nvSpPr>
        <p:spPr>
          <a:xfrm rot="16200000">
            <a:off x="9009322" y="4209558"/>
            <a:ext cx="995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Cluster 0</a:t>
            </a:r>
          </a:p>
        </p:txBody>
      </p:sp>
    </p:spTree>
    <p:extLst>
      <p:ext uri="{BB962C8B-B14F-4D97-AF65-F5344CB8AC3E}">
        <p14:creationId xmlns:p14="http://schemas.microsoft.com/office/powerpoint/2010/main" val="3015011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401383"/>
              </p:ext>
            </p:extLst>
          </p:nvPr>
        </p:nvGraphicFramePr>
        <p:xfrm>
          <a:off x="926756" y="1834910"/>
          <a:ext cx="10324340" cy="416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914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829326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586410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money spenders with average to high credit limits who purchases mostly in installments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People with high credit limit who take more cash in advance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spenders with high credit limit who make expensive purchases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People with average to high credit limit who make all type of purchases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group has more people with due payments who take advance cash more often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People who don't spend much money and who have average to high credit limit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6216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D7CE-0756-4C36-B665-7BEB473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Alt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  <p:pic>
        <p:nvPicPr>
          <p:cNvPr id="10" name="Picture Placeholder 9" descr="city 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/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A9545-5E2C-2443-985A-62A90869F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5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A3719-EE4A-7745-B980-A107EF8A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7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15938" y="-283461"/>
            <a:ext cx="11150600" cy="920336"/>
          </a:xfrm>
        </p:spPr>
        <p:txBody>
          <a:bodyPr/>
          <a:lstStyle/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Cluster Groupings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79388" y="6455739"/>
            <a:ext cx="294460" cy="187367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1288CBA-8915-CD45-BEE8-B24EDC317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076" y="1122103"/>
            <a:ext cx="40894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60459-E608-2748-8945-491DEF328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076" y="1730106"/>
            <a:ext cx="4089400" cy="6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67474-ED1A-D645-8AF6-32F236C3A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076" y="2305157"/>
            <a:ext cx="4089400" cy="66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AEF67-E020-DE4C-9271-14D28763B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076" y="2880208"/>
            <a:ext cx="4089400" cy="6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08F857-3936-6A49-9F4C-9DD459AC4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076" y="3455259"/>
            <a:ext cx="4089400" cy="66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5A4C1E-F490-0A49-8C99-E7248705D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076" y="4030310"/>
            <a:ext cx="4089400" cy="66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64D876-A6FA-D649-9FAD-839B943C85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076" y="4605361"/>
            <a:ext cx="4089400" cy="66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482722-24F5-A04F-98A6-5C4C8C6EBB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076" y="5189556"/>
            <a:ext cx="4089400" cy="66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D471BB-5A7D-704B-BD55-C509CFD8AA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0076" y="5773750"/>
            <a:ext cx="4089400" cy="66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D643D5-B679-944F-A1ED-460A3EC4E7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4127" y="5187050"/>
            <a:ext cx="4089400" cy="660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162271-A012-5445-8D64-1B39B1A6EA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4127" y="4033098"/>
            <a:ext cx="4089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559224-7034-7A44-80AB-0C67B9C818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8890" y="4605502"/>
            <a:ext cx="4079875" cy="66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E04677-6E67-654D-A436-52A6606211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0477" y="3451550"/>
            <a:ext cx="4076700" cy="660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A938E6-8AD2-8C42-8CA0-BF3D771E0C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5865" y="2879146"/>
            <a:ext cx="4225925" cy="66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737C3A-4206-864D-971A-63CA23F6DD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4602" y="2306742"/>
            <a:ext cx="4108450" cy="660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8CB99F-2CD4-C14A-9308-122D2F1AB7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88890" y="1734338"/>
            <a:ext cx="4079875" cy="660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718944-908B-864C-A749-59F0254A6B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88890" y="1155878"/>
            <a:ext cx="4079875" cy="660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5D4E250-D443-D04F-8BA0-113C89E54D57}"/>
              </a:ext>
            </a:extLst>
          </p:cNvPr>
          <p:cNvSpPr/>
          <p:nvPr/>
        </p:nvSpPr>
        <p:spPr>
          <a:xfrm>
            <a:off x="1968268" y="1725692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FB0C63-AB3E-6540-8776-BB759E46D227}"/>
              </a:ext>
            </a:extLst>
          </p:cNvPr>
          <p:cNvSpPr/>
          <p:nvPr/>
        </p:nvSpPr>
        <p:spPr>
          <a:xfrm>
            <a:off x="1965428" y="2338819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2F4634-5D1B-944A-AD20-765A68225D19}"/>
              </a:ext>
            </a:extLst>
          </p:cNvPr>
          <p:cNvSpPr/>
          <p:nvPr/>
        </p:nvSpPr>
        <p:spPr>
          <a:xfrm>
            <a:off x="1969401" y="2913211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346912-2E5D-D74B-B3A7-F9ECDE8ADEE0}"/>
              </a:ext>
            </a:extLst>
          </p:cNvPr>
          <p:cNvSpPr/>
          <p:nvPr/>
        </p:nvSpPr>
        <p:spPr>
          <a:xfrm>
            <a:off x="1963212" y="3480377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E8FEC8-5726-0642-B64B-738A4282EB9F}"/>
              </a:ext>
            </a:extLst>
          </p:cNvPr>
          <p:cNvSpPr/>
          <p:nvPr/>
        </p:nvSpPr>
        <p:spPr>
          <a:xfrm>
            <a:off x="1964212" y="4059526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C3B299-29D2-3B42-A41C-7AF57CDDFFC6}"/>
              </a:ext>
            </a:extLst>
          </p:cNvPr>
          <p:cNvSpPr/>
          <p:nvPr/>
        </p:nvSpPr>
        <p:spPr>
          <a:xfrm>
            <a:off x="1965212" y="4635831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B34C3C-8167-084E-B9B5-AB613A55E3CA}"/>
              </a:ext>
            </a:extLst>
          </p:cNvPr>
          <p:cNvSpPr/>
          <p:nvPr/>
        </p:nvSpPr>
        <p:spPr>
          <a:xfrm>
            <a:off x="1968268" y="5221443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80E9BA-9D0D-0D49-A4E8-B7E9D4B5D770}"/>
              </a:ext>
            </a:extLst>
          </p:cNvPr>
          <p:cNvSpPr/>
          <p:nvPr/>
        </p:nvSpPr>
        <p:spPr>
          <a:xfrm>
            <a:off x="1974324" y="5799966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AD0B10-4F69-AC4A-B6C1-B9BACA100C92}"/>
              </a:ext>
            </a:extLst>
          </p:cNvPr>
          <p:cNvSpPr/>
          <p:nvPr/>
        </p:nvSpPr>
        <p:spPr>
          <a:xfrm>
            <a:off x="1956156" y="6385579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DCA01A-74CD-AA41-9143-BF35516AA860}"/>
              </a:ext>
            </a:extLst>
          </p:cNvPr>
          <p:cNvSpPr/>
          <p:nvPr/>
        </p:nvSpPr>
        <p:spPr>
          <a:xfrm>
            <a:off x="7607955" y="1757192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D9A716-54CD-3644-B99D-01DAF451483C}"/>
              </a:ext>
            </a:extLst>
          </p:cNvPr>
          <p:cNvSpPr/>
          <p:nvPr/>
        </p:nvSpPr>
        <p:spPr>
          <a:xfrm>
            <a:off x="7605115" y="2333106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B70A92-26FC-4F4A-9552-176F824B09C9}"/>
              </a:ext>
            </a:extLst>
          </p:cNvPr>
          <p:cNvSpPr/>
          <p:nvPr/>
        </p:nvSpPr>
        <p:spPr>
          <a:xfrm>
            <a:off x="7609088" y="2912815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D701A1-82D0-F54F-A3BE-223F7E1B15DD}"/>
              </a:ext>
            </a:extLst>
          </p:cNvPr>
          <p:cNvSpPr/>
          <p:nvPr/>
        </p:nvSpPr>
        <p:spPr>
          <a:xfrm>
            <a:off x="7602899" y="3479981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ECF893-AE78-3040-9484-27FD3A8C53B6}"/>
              </a:ext>
            </a:extLst>
          </p:cNvPr>
          <p:cNvSpPr/>
          <p:nvPr/>
        </p:nvSpPr>
        <p:spPr>
          <a:xfrm>
            <a:off x="7603899" y="4059130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302FF8-DBB2-244B-B473-6587C56AD10B}"/>
              </a:ext>
            </a:extLst>
          </p:cNvPr>
          <p:cNvSpPr/>
          <p:nvPr/>
        </p:nvSpPr>
        <p:spPr>
          <a:xfrm>
            <a:off x="7604899" y="4637243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A1913-DECF-DD4D-BB0A-A8D1BA408787}"/>
              </a:ext>
            </a:extLst>
          </p:cNvPr>
          <p:cNvSpPr/>
          <p:nvPr/>
        </p:nvSpPr>
        <p:spPr>
          <a:xfrm>
            <a:off x="7607955" y="5215731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731036-167E-6B46-BDEA-64960B6ED08C}"/>
              </a:ext>
            </a:extLst>
          </p:cNvPr>
          <p:cNvSpPr/>
          <p:nvPr/>
        </p:nvSpPr>
        <p:spPr>
          <a:xfrm>
            <a:off x="7614011" y="5799570"/>
            <a:ext cx="3973320" cy="6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64656C-43B8-EB48-BD4E-E61D764E346E}"/>
              </a:ext>
            </a:extLst>
          </p:cNvPr>
          <p:cNvSpPr txBox="1"/>
          <p:nvPr/>
        </p:nvSpPr>
        <p:spPr>
          <a:xfrm>
            <a:off x="166725" y="1377369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Tenure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5EDDEE-0AE7-4045-BB8F-2E2BF3D30714}"/>
              </a:ext>
            </a:extLst>
          </p:cNvPr>
          <p:cNvSpPr txBox="1"/>
          <p:nvPr/>
        </p:nvSpPr>
        <p:spPr>
          <a:xfrm>
            <a:off x="166725" y="1988203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Balance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DF03F9-036E-5E4C-B113-D9E7DFA2D762}"/>
              </a:ext>
            </a:extLst>
          </p:cNvPr>
          <p:cNvSpPr txBox="1"/>
          <p:nvPr/>
        </p:nvSpPr>
        <p:spPr>
          <a:xfrm>
            <a:off x="166725" y="2569541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Purchases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E3C1FE-6C6C-F042-ADFC-4C7261E1861C}"/>
              </a:ext>
            </a:extLst>
          </p:cNvPr>
          <p:cNvSpPr txBox="1"/>
          <p:nvPr/>
        </p:nvSpPr>
        <p:spPr>
          <a:xfrm>
            <a:off x="166725" y="3131214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1-Off Purchases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3D7A46-6200-0C4A-B138-B4CAE9136AB2}"/>
              </a:ext>
            </a:extLst>
          </p:cNvPr>
          <p:cNvSpPr txBox="1"/>
          <p:nvPr/>
        </p:nvSpPr>
        <p:spPr>
          <a:xfrm>
            <a:off x="166725" y="3702714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Install Purchases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62BE5C-E84C-C245-AFC8-2637F20DA3FD}"/>
              </a:ext>
            </a:extLst>
          </p:cNvPr>
          <p:cNvSpPr txBox="1"/>
          <p:nvPr/>
        </p:nvSpPr>
        <p:spPr>
          <a:xfrm>
            <a:off x="166725" y="4284050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Cash Advance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A98524-2B58-1444-B72F-99C6C482243B}"/>
              </a:ext>
            </a:extLst>
          </p:cNvPr>
          <p:cNvSpPr txBox="1"/>
          <p:nvPr/>
        </p:nvSpPr>
        <p:spPr>
          <a:xfrm>
            <a:off x="166725" y="4855565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Credit Limit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51D8A9-18C2-2D48-87E8-3215978717D3}"/>
              </a:ext>
            </a:extLst>
          </p:cNvPr>
          <p:cNvSpPr txBox="1"/>
          <p:nvPr/>
        </p:nvSpPr>
        <p:spPr>
          <a:xfrm>
            <a:off x="166725" y="5456561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Payments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3469A5-0F9A-704C-8D63-4B9C6A252C6F}"/>
              </a:ext>
            </a:extLst>
          </p:cNvPr>
          <p:cNvSpPr txBox="1"/>
          <p:nvPr/>
        </p:nvSpPr>
        <p:spPr>
          <a:xfrm>
            <a:off x="171645" y="6021916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Min Payments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31DF67-F786-DA40-8F1C-1C96C230BE23}"/>
              </a:ext>
            </a:extLst>
          </p:cNvPr>
          <p:cNvSpPr txBox="1"/>
          <p:nvPr/>
        </p:nvSpPr>
        <p:spPr>
          <a:xfrm>
            <a:off x="5869025" y="1418227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Balance Freq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C254E5-0979-2940-B3DB-8FF86CC84CE0}"/>
              </a:ext>
            </a:extLst>
          </p:cNvPr>
          <p:cNvSpPr txBox="1"/>
          <p:nvPr/>
        </p:nvSpPr>
        <p:spPr>
          <a:xfrm>
            <a:off x="5869025" y="1981277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Purchase Freq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F813F8-62AC-DC4E-B450-0240E25A85B6}"/>
              </a:ext>
            </a:extLst>
          </p:cNvPr>
          <p:cNvSpPr txBox="1"/>
          <p:nvPr/>
        </p:nvSpPr>
        <p:spPr>
          <a:xfrm>
            <a:off x="5869025" y="2552094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1-Off Purchase Freq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3D6739-89BD-CD4C-91AF-94C1C4B53266}"/>
              </a:ext>
            </a:extLst>
          </p:cNvPr>
          <p:cNvSpPr txBox="1"/>
          <p:nvPr/>
        </p:nvSpPr>
        <p:spPr>
          <a:xfrm>
            <a:off x="5869025" y="3132738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Purchase Install Freq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8F83CF-A8C1-7D4F-B646-FBAE11F9DBF0}"/>
              </a:ext>
            </a:extLst>
          </p:cNvPr>
          <p:cNvSpPr txBox="1"/>
          <p:nvPr/>
        </p:nvSpPr>
        <p:spPr>
          <a:xfrm>
            <a:off x="5869025" y="3704930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Cash Adv Freq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497268-5008-6A44-9964-494C5B7FDBA1}"/>
              </a:ext>
            </a:extLst>
          </p:cNvPr>
          <p:cNvSpPr txBox="1"/>
          <p:nvPr/>
        </p:nvSpPr>
        <p:spPr>
          <a:xfrm>
            <a:off x="5869025" y="4870805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% Full Payment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E467DA-9ECE-F84B-A094-372C83665DB8}"/>
              </a:ext>
            </a:extLst>
          </p:cNvPr>
          <p:cNvSpPr txBox="1"/>
          <p:nvPr/>
        </p:nvSpPr>
        <p:spPr>
          <a:xfrm>
            <a:off x="5869025" y="5444369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Cash Adv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Trx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E4D55D-582F-9D42-A4A6-8FE830D68EB5}"/>
              </a:ext>
            </a:extLst>
          </p:cNvPr>
          <p:cNvSpPr txBox="1"/>
          <p:nvPr/>
        </p:nvSpPr>
        <p:spPr>
          <a:xfrm>
            <a:off x="5884265" y="4296242"/>
            <a:ext cx="164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Purchase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Trx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6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2405785" y="1848535"/>
            <a:ext cx="1430337" cy="1430337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826601" y="3588255"/>
            <a:ext cx="2588705" cy="495389"/>
          </a:xfrm>
        </p:spPr>
        <p:txBody>
          <a:bodyPr/>
          <a:lstStyle/>
          <a:p>
            <a:r>
              <a:rPr lang="en-US" sz="2800" u="sng" dirty="0"/>
              <a:t>Predictably frugal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826601" y="4346228"/>
            <a:ext cx="2588705" cy="1749005"/>
          </a:xfrm>
        </p:spPr>
        <p:txBody>
          <a:bodyPr/>
          <a:lstStyle/>
          <a:p>
            <a:r>
              <a:rPr lang="en-US" sz="2400" dirty="0">
                <a:solidFill>
                  <a:schemeClr val="dk1"/>
                </a:solidFill>
              </a:rPr>
              <a:t>Less money spenders with average to high credit limits who purchases mostly in installments</a:t>
            </a:r>
            <a:endParaRPr lang="en-IN" sz="2400" dirty="0"/>
          </a:p>
          <a:p>
            <a:endParaRPr lang="en-US" sz="2400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5407811" y="1848535"/>
            <a:ext cx="1430337" cy="1430337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828627" y="3588255"/>
            <a:ext cx="2588705" cy="495389"/>
          </a:xfrm>
        </p:spPr>
        <p:txBody>
          <a:bodyPr/>
          <a:lstStyle/>
          <a:p>
            <a:r>
              <a:rPr lang="en-US" sz="2800" u="sng" dirty="0"/>
              <a:t>Cash Rich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828627" y="4346228"/>
            <a:ext cx="2588705" cy="1749005"/>
          </a:xfrm>
        </p:spPr>
        <p:txBody>
          <a:bodyPr/>
          <a:lstStyle/>
          <a:p>
            <a:r>
              <a:rPr lang="en-US" sz="2400" dirty="0">
                <a:solidFill>
                  <a:schemeClr val="dk1"/>
                </a:solidFill>
              </a:rPr>
              <a:t>People with high credit limit who take more cash in advance</a:t>
            </a:r>
            <a:endParaRPr lang="en-IN" sz="2400" dirty="0"/>
          </a:p>
          <a:p>
            <a:endParaRPr lang="en-US" sz="2400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/>
        </p:blipFill>
        <p:spPr>
          <a:xfrm>
            <a:off x="8423484" y="1848535"/>
            <a:ext cx="1430337" cy="1430337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7844300" y="3588255"/>
            <a:ext cx="2588705" cy="495389"/>
          </a:xfrm>
        </p:spPr>
        <p:txBody>
          <a:bodyPr/>
          <a:lstStyle/>
          <a:p>
            <a:r>
              <a:rPr lang="en-US" sz="2800" u="sng" dirty="0"/>
              <a:t>High roller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7844300" y="4346228"/>
            <a:ext cx="2588705" cy="1749005"/>
          </a:xfrm>
        </p:spPr>
        <p:txBody>
          <a:bodyPr/>
          <a:lstStyle/>
          <a:p>
            <a:r>
              <a:rPr lang="en-US" sz="2400" dirty="0">
                <a:solidFill>
                  <a:schemeClr val="dk1"/>
                </a:solidFill>
              </a:rPr>
              <a:t>High spenders with high credit limit who make expensive purchases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E0D050-DC45-7A41-87D2-1522405A30DA}"/>
              </a:ext>
            </a:extLst>
          </p:cNvPr>
          <p:cNvSpPr txBox="1"/>
          <p:nvPr/>
        </p:nvSpPr>
        <p:spPr>
          <a:xfrm>
            <a:off x="2737232" y="1257299"/>
            <a:ext cx="76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#0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D08A95-0EA7-AD43-A2B1-9D58CF04B69F}"/>
              </a:ext>
            </a:extLst>
          </p:cNvPr>
          <p:cNvSpPr txBox="1"/>
          <p:nvPr/>
        </p:nvSpPr>
        <p:spPr>
          <a:xfrm>
            <a:off x="5707516" y="1215358"/>
            <a:ext cx="76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#1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650D15-489A-674E-8458-5017539E5D85}"/>
              </a:ext>
            </a:extLst>
          </p:cNvPr>
          <p:cNvSpPr txBox="1"/>
          <p:nvPr/>
        </p:nvSpPr>
        <p:spPr>
          <a:xfrm>
            <a:off x="8754931" y="1263760"/>
            <a:ext cx="76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48876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2405785" y="1848535"/>
            <a:ext cx="1430337" cy="1430337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2800" u="sng" dirty="0"/>
              <a:t>Credit card BFF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826601" y="4329899"/>
            <a:ext cx="2588705" cy="1749005"/>
          </a:xfrm>
        </p:spPr>
        <p:txBody>
          <a:bodyPr/>
          <a:lstStyle/>
          <a:p>
            <a:r>
              <a:rPr lang="en-US" sz="2400" dirty="0">
                <a:solidFill>
                  <a:schemeClr val="dk1"/>
                </a:solidFill>
              </a:rPr>
              <a:t>People with average to high credit limit who make all type of purchases</a:t>
            </a:r>
            <a:endParaRPr lang="en-IN" sz="2000" dirty="0"/>
          </a:p>
          <a:p>
            <a:endParaRPr lang="en-US" sz="2400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5407811" y="1848535"/>
            <a:ext cx="1430337" cy="1430337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sz="2800" u="sng" dirty="0"/>
              <a:t>Flirting With Disaster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828627" y="4329899"/>
            <a:ext cx="2588705" cy="1749005"/>
          </a:xfrm>
        </p:spPr>
        <p:txBody>
          <a:bodyPr/>
          <a:lstStyle/>
          <a:p>
            <a:r>
              <a:rPr lang="en-US" sz="2400" dirty="0">
                <a:solidFill>
                  <a:schemeClr val="dk1"/>
                </a:solidFill>
              </a:rPr>
              <a:t>This group has more people with due payments who take advance cash more often</a:t>
            </a:r>
          </a:p>
          <a:p>
            <a:endParaRPr lang="en-US" sz="2400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/>
        </p:blipFill>
        <p:spPr>
          <a:xfrm>
            <a:off x="8423484" y="1848535"/>
            <a:ext cx="1430337" cy="1430337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sz="2800" u="sng" dirty="0"/>
              <a:t>Conservative Mogul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7844300" y="4329899"/>
            <a:ext cx="2588705" cy="1749005"/>
          </a:xfrm>
        </p:spPr>
        <p:txBody>
          <a:bodyPr/>
          <a:lstStyle/>
          <a:p>
            <a:r>
              <a:rPr lang="en-US" sz="2400" dirty="0">
                <a:solidFill>
                  <a:schemeClr val="dk1"/>
                </a:solidFill>
              </a:rPr>
              <a:t>People who don't spend much money and who have average to high credit limit</a:t>
            </a:r>
            <a:endParaRPr lang="en-IN" sz="20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3EAC37-E335-2046-8DE0-7B7566242C67}"/>
              </a:ext>
            </a:extLst>
          </p:cNvPr>
          <p:cNvSpPr txBox="1"/>
          <p:nvPr/>
        </p:nvSpPr>
        <p:spPr>
          <a:xfrm>
            <a:off x="2737232" y="1257299"/>
            <a:ext cx="76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8A5F21-7493-A249-8648-314854428E40}"/>
              </a:ext>
            </a:extLst>
          </p:cNvPr>
          <p:cNvSpPr txBox="1"/>
          <p:nvPr/>
        </p:nvSpPr>
        <p:spPr>
          <a:xfrm>
            <a:off x="5707516" y="1263760"/>
            <a:ext cx="76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5D19A8-2D1B-1B4A-AE40-D86DE270F2E1}"/>
              </a:ext>
            </a:extLst>
          </p:cNvPr>
          <p:cNvSpPr txBox="1"/>
          <p:nvPr/>
        </p:nvSpPr>
        <p:spPr>
          <a:xfrm>
            <a:off x="8722273" y="1264345"/>
            <a:ext cx="76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508045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455212" y="1477021"/>
            <a:ext cx="4884848" cy="39078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 PROJECT" id="{85F6669E-F3D0-924A-BF4D-39E868D6BE22}" vid="{46FAA87D-C57F-4E44-A7B1-E4B3B3B643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1050</Words>
  <Application>Microsoft Macintosh PowerPoint</Application>
  <PresentationFormat>Widescreen</PresentationFormat>
  <Paragraphs>211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Office Theme</vt:lpstr>
      <vt:lpstr>Smart Segmentation</vt:lpstr>
      <vt:lpstr>Content 01 </vt:lpstr>
      <vt:lpstr>Presentation title Alt</vt:lpstr>
      <vt:lpstr>Chart</vt:lpstr>
      <vt:lpstr>Chart</vt:lpstr>
      <vt:lpstr>Cluster Groupings</vt:lpstr>
      <vt:lpstr>Groupings</vt:lpstr>
      <vt:lpstr>Groupings</vt:lpstr>
      <vt:lpstr>Content 02 </vt:lpstr>
      <vt:lpstr>Content 02 </vt:lpstr>
      <vt:lpstr>Content 01 </vt:lpstr>
      <vt:lpstr>Section divider</vt:lpstr>
      <vt:lpstr>Notations</vt:lpstr>
      <vt:lpstr>Thank you</vt:lpstr>
      <vt:lpstr>Thank you!</vt:lpstr>
      <vt:lpstr>Table</vt:lpstr>
      <vt:lpstr>Table</vt:lpstr>
      <vt:lpstr>Comparison 01</vt:lpstr>
      <vt:lpstr>Comparison 02</vt:lpstr>
      <vt:lpstr>Chart</vt:lpstr>
      <vt:lpstr>Customize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2020-02-03T02:33:36Z</cp:lastPrinted>
  <dcterms:created xsi:type="dcterms:W3CDTF">2019-03-11T16:45:32Z</dcterms:created>
  <dcterms:modified xsi:type="dcterms:W3CDTF">2020-02-03T04:38:11Z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